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65" r:id="rId2"/>
    <p:sldId id="303" r:id="rId3"/>
    <p:sldId id="262" r:id="rId4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44" autoAdjust="0"/>
    <p:restoredTop sz="94660"/>
  </p:normalViewPr>
  <p:slideViewPr>
    <p:cSldViewPr>
      <p:cViewPr>
        <p:scale>
          <a:sx n="100" d="100"/>
          <a:sy n="100" d="100"/>
        </p:scale>
        <p:origin x="-204" y="-21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57347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57348" name="Text Box 3"/>
          <p:cNvSpPr txBox="1">
            <a:spLocks noChangeArrowheads="1"/>
          </p:cNvSpPr>
          <p:nvPr/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6042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57351" name="Text Box 6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fld id="{F6679E42-769C-4F30-8AF9-B2CC2E3383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70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  <p:sp>
        <p:nvSpPr>
          <p:cNvPr id="69636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ECB41153-65B9-4936-B34A-779AF0ED442B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  <p:sp>
        <p:nvSpPr>
          <p:cNvPr id="68612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66046600-EED0-457C-A2BD-DD435F170A03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2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6B09B059-303D-4534-8EC6-6082A2BB2DA4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3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7065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F50D724-93D3-4012-AF3D-5D2D3E170CC7}" type="slidenum">
              <a:rPr lang="en-GB" sz="1200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</a:t>
            </a:fld>
            <a:endParaRPr lang="en-GB" sz="1200">
              <a:solidFill>
                <a:srgbClr val="00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70660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70661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F0E9D-35B9-4505-A3EE-E673894F23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A5E67-BBB4-4B56-BA9D-61EB363EFA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463550"/>
            <a:ext cx="1941513" cy="56308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463550"/>
            <a:ext cx="5676900" cy="56308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D3030-C51C-4FE8-8810-9918405231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D10BD-94F6-4929-873F-33642C2AB8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7AE4F-40E8-4C2C-983D-63B5586830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BA67D-40AE-4AF3-9B89-FD69C1A870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0BB52-42EF-4BA9-AD9C-CEC3A7D242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16521-872E-42CA-B092-D8BEA1253C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182F1-0EEE-4725-A381-144E9E9B1A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25A06-4515-464E-B251-6D332FB50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03504-BE63-41DA-8C2B-ACC2B19390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3550"/>
            <a:ext cx="7770813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685800" y="6248400"/>
            <a:ext cx="19050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24840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B195BA28-F56E-4A11-B050-A43F8E1F20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2pPr>
      <a:lvl3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3pPr>
      <a:lvl4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4pPr>
      <a:lvl5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5pPr>
      <a:lvl6pPr marL="4572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6pPr>
      <a:lvl7pPr marL="9144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7pPr>
      <a:lvl8pPr marL="13716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8pPr>
      <a:lvl9pPr marL="18288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9pPr>
    </p:titleStyle>
    <p:bodyStyle>
      <a:lvl1pPr marL="341313" indent="-341313" algn="l" defTabSz="449263" rtl="0" eaLnBrk="0" fontAlgn="base" hangingPunct="0">
        <a:lnSpc>
          <a:spcPct val="95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5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5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stro.sci.muni.cz/zatmeni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917249"/>
            <a:ext cx="3167707" cy="3016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463" y="908720"/>
            <a:ext cx="3096542" cy="3096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2788" y="4076700"/>
            <a:ext cx="3140075" cy="261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463" y="4221163"/>
            <a:ext cx="3571875" cy="234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2555776" y="116632"/>
            <a:ext cx="338437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800" b="1" dirty="0">
                <a:solidFill>
                  <a:srgbClr val="000000"/>
                </a:solidFill>
              </a:rPr>
              <a:t>Zatmění Slunce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astronomia.zcu.cz/obr/planety/zeme/zatmeni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12875"/>
            <a:ext cx="9144000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1676400" y="325438"/>
            <a:ext cx="5265738" cy="673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800" b="1" dirty="0" err="1">
                <a:solidFill>
                  <a:srgbClr val="000000"/>
                </a:solidFill>
              </a:rPr>
              <a:t>Zatmění</a:t>
            </a:r>
            <a:r>
              <a:rPr lang="en-GB" sz="3800" b="1" dirty="0">
                <a:solidFill>
                  <a:srgbClr val="000000"/>
                </a:solidFill>
              </a:rPr>
              <a:t> </a:t>
            </a:r>
            <a:r>
              <a:rPr lang="en-GB" sz="3800" b="1" dirty="0" err="1" smtClean="0">
                <a:solidFill>
                  <a:srgbClr val="000000"/>
                </a:solidFill>
              </a:rPr>
              <a:t>Slunce</a:t>
            </a:r>
            <a:endParaRPr lang="en-GB" sz="3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990600" y="982663"/>
            <a:ext cx="7772400" cy="165424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i="0" dirty="0" err="1" smtClean="0">
                <a:solidFill>
                  <a:srgbClr val="000000"/>
                </a:solidFill>
              </a:rPr>
              <a:t>Podmínk</a:t>
            </a:r>
            <a:r>
              <a:rPr lang="cs-CZ" sz="2800" i="0" dirty="0" smtClean="0">
                <a:solidFill>
                  <a:srgbClr val="000000"/>
                </a:solidFill>
              </a:rPr>
              <a:t>a</a:t>
            </a:r>
            <a:r>
              <a:rPr lang="en-GB" sz="2800" i="0" dirty="0" smtClean="0">
                <a:solidFill>
                  <a:srgbClr val="000000"/>
                </a:solidFill>
              </a:rPr>
              <a:t>:</a:t>
            </a:r>
            <a:endParaRPr lang="cs-CZ" sz="3200" i="0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i="0" dirty="0" smtClean="0">
                <a:solidFill>
                  <a:srgbClr val="000000"/>
                </a:solidFill>
              </a:rPr>
              <a:t>   </a:t>
            </a:r>
            <a:r>
              <a:rPr lang="en-GB" sz="2800" dirty="0" smtClean="0">
                <a:solidFill>
                  <a:srgbClr val="000000"/>
                </a:solidFill>
              </a:rPr>
              <a:t>S </a:t>
            </a:r>
            <a:r>
              <a:rPr lang="en-GB" sz="2800" dirty="0">
                <a:solidFill>
                  <a:srgbClr val="000000"/>
                </a:solidFill>
              </a:rPr>
              <a:t>- </a:t>
            </a:r>
            <a:r>
              <a:rPr lang="cs-CZ" sz="2800" dirty="0">
                <a:solidFill>
                  <a:srgbClr val="000000"/>
                </a:solidFill>
              </a:rPr>
              <a:t>M</a:t>
            </a:r>
            <a:r>
              <a:rPr lang="en-GB" sz="2800" dirty="0">
                <a:solidFill>
                  <a:srgbClr val="000000"/>
                </a:solidFill>
              </a:rPr>
              <a:t> - </a:t>
            </a:r>
            <a:r>
              <a:rPr lang="cs-CZ" sz="2800" dirty="0" smtClean="0">
                <a:solidFill>
                  <a:srgbClr val="000000"/>
                </a:solidFill>
              </a:rPr>
              <a:t>Z</a:t>
            </a:r>
            <a:r>
              <a:rPr lang="en-GB" sz="2800" dirty="0" smtClean="0">
                <a:solidFill>
                  <a:srgbClr val="000000"/>
                </a:solidFill>
              </a:rPr>
              <a:t>   </a:t>
            </a:r>
            <a:r>
              <a:rPr lang="en-GB" sz="2800" b="1" dirty="0" err="1">
                <a:solidFill>
                  <a:srgbClr val="3333CC"/>
                </a:solidFill>
              </a:rPr>
              <a:t>středy</a:t>
            </a:r>
            <a:r>
              <a:rPr lang="en-GB" sz="2800" b="1" dirty="0">
                <a:solidFill>
                  <a:srgbClr val="000000"/>
                </a:solidFill>
              </a:rPr>
              <a:t> </a:t>
            </a:r>
            <a:r>
              <a:rPr lang="en-GB" sz="2800" b="1" dirty="0">
                <a:solidFill>
                  <a:srgbClr val="3333CC"/>
                </a:solidFill>
              </a:rPr>
              <a:t>v </a:t>
            </a:r>
            <a:r>
              <a:rPr lang="en-GB" sz="2800" b="1" dirty="0" err="1" smtClean="0">
                <a:solidFill>
                  <a:srgbClr val="3333CC"/>
                </a:solidFill>
              </a:rPr>
              <a:t>přímce</a:t>
            </a:r>
            <a:endParaRPr lang="cs-CZ" sz="2800" b="1" dirty="0" smtClean="0">
              <a:solidFill>
                <a:srgbClr val="3333CC"/>
              </a:solidFill>
            </a:endParaRP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800" b="1" dirty="0">
                <a:solidFill>
                  <a:srgbClr val="3333CC"/>
                </a:solidFill>
              </a:rPr>
              <a:t> </a:t>
            </a:r>
            <a:r>
              <a:rPr lang="cs-CZ" sz="2800" b="1" dirty="0" smtClean="0">
                <a:solidFill>
                  <a:srgbClr val="3333CC"/>
                </a:solidFill>
              </a:rPr>
              <a:t> </a:t>
            </a:r>
            <a:endParaRPr lang="en-GB" sz="2800" b="1" dirty="0">
              <a:solidFill>
                <a:srgbClr val="3333CC"/>
              </a:solidFill>
            </a:endParaRPr>
          </a:p>
        </p:txBody>
      </p:sp>
      <p:sp>
        <p:nvSpPr>
          <p:cNvPr id="11267" name="AutoShape 2"/>
          <p:cNvSpPr>
            <a:spLocks noChangeArrowheads="1"/>
          </p:cNvSpPr>
          <p:nvPr/>
        </p:nvSpPr>
        <p:spPr bwMode="auto">
          <a:xfrm>
            <a:off x="228600" y="2819400"/>
            <a:ext cx="1905000" cy="19050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268" name="Oval 3"/>
          <p:cNvSpPr>
            <a:spLocks noChangeArrowheads="1"/>
          </p:cNvSpPr>
          <p:nvPr/>
        </p:nvSpPr>
        <p:spPr bwMode="auto">
          <a:xfrm>
            <a:off x="6300192" y="2996952"/>
            <a:ext cx="1584176" cy="1512168"/>
          </a:xfrm>
          <a:prstGeom prst="ellipse">
            <a:avLst/>
          </a:prstGeom>
          <a:solidFill>
            <a:srgbClr val="00CC99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6588224" y="3501008"/>
            <a:ext cx="10668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7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0000"/>
                </a:solidFill>
              </a:rPr>
              <a:t>     </a:t>
            </a:r>
            <a:r>
              <a:rPr lang="en-GB" sz="2800" b="1" dirty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5435600" y="3500438"/>
            <a:ext cx="504825" cy="504825"/>
          </a:xfrm>
          <a:prstGeom prst="ellipse">
            <a:avLst/>
          </a:prstGeom>
          <a:solidFill>
            <a:schemeClr val="tx1"/>
          </a:solidFill>
          <a:ln w="38160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1259632" y="2780928"/>
            <a:ext cx="5760640" cy="1656184"/>
          </a:xfrm>
          <a:prstGeom prst="line">
            <a:avLst/>
          </a:prstGeom>
          <a:noFill/>
          <a:ln w="38100">
            <a:solidFill>
              <a:srgbClr val="FFC000"/>
            </a:solidFill>
            <a:miter lim="800000"/>
            <a:headEnd type="none" w="med" len="med"/>
            <a:tailEnd type="arrow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V="1">
            <a:off x="1259632" y="3140968"/>
            <a:ext cx="5544616" cy="1584174"/>
          </a:xfrm>
          <a:prstGeom prst="line">
            <a:avLst/>
          </a:prstGeom>
          <a:noFill/>
          <a:ln w="38100">
            <a:solidFill>
              <a:srgbClr val="FFC000"/>
            </a:solidFill>
            <a:miter lim="800000"/>
            <a:headEnd type="none" w="med" len="med"/>
            <a:tailEnd type="arrow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V="1">
            <a:off x="1331640" y="3861048"/>
            <a:ext cx="5256584" cy="864096"/>
          </a:xfrm>
          <a:prstGeom prst="line">
            <a:avLst/>
          </a:prstGeom>
          <a:noFill/>
          <a:ln w="38100">
            <a:solidFill>
              <a:srgbClr val="FFC000"/>
            </a:solidFill>
            <a:miter lim="800000"/>
            <a:headEnd type="none" w="med" len="med"/>
            <a:tailEnd type="arrow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1259632" y="2780928"/>
            <a:ext cx="5328592" cy="864096"/>
          </a:xfrm>
          <a:prstGeom prst="line">
            <a:avLst/>
          </a:prstGeom>
          <a:noFill/>
          <a:ln w="38100">
            <a:solidFill>
              <a:srgbClr val="FFC000"/>
            </a:solidFill>
            <a:miter lim="800000"/>
            <a:headEnd type="none" w="med" len="med"/>
            <a:tailEnd type="arrow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676400" y="325438"/>
            <a:ext cx="5847928" cy="92551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800" b="1" dirty="0" err="1">
                <a:solidFill>
                  <a:srgbClr val="000000"/>
                </a:solidFill>
              </a:rPr>
              <a:t>Zatmění</a:t>
            </a:r>
            <a:r>
              <a:rPr lang="en-GB" sz="3800" b="1" dirty="0">
                <a:solidFill>
                  <a:srgbClr val="000000"/>
                </a:solidFill>
              </a:rPr>
              <a:t> </a:t>
            </a:r>
            <a:r>
              <a:rPr lang="en-GB" sz="3800" b="1" dirty="0" err="1" smtClean="0">
                <a:solidFill>
                  <a:srgbClr val="000000"/>
                </a:solidFill>
              </a:rPr>
              <a:t>Slunce</a:t>
            </a:r>
            <a:r>
              <a:rPr lang="cs-CZ" sz="3800" b="1" dirty="0" smtClean="0">
                <a:solidFill>
                  <a:srgbClr val="000000"/>
                </a:solidFill>
              </a:rPr>
              <a:t> – schéma </a:t>
            </a:r>
            <a:r>
              <a:rPr lang="cs-CZ" sz="1600" b="1" dirty="0" smtClean="0">
                <a:solidFill>
                  <a:srgbClr val="000000"/>
                </a:solidFill>
              </a:rPr>
              <a:t>(</a:t>
            </a:r>
            <a:r>
              <a:rPr lang="cs-CZ" sz="1600" b="1" dirty="0" smtClean="0">
                <a:solidFill>
                  <a:srgbClr val="000000"/>
                </a:solidFill>
                <a:hlinkClick r:id="rId3"/>
              </a:rPr>
              <a:t>astro.cz</a:t>
            </a:r>
            <a:r>
              <a:rPr lang="cs-CZ" sz="1600" b="1" dirty="0" smtClean="0">
                <a:solidFill>
                  <a:srgbClr val="000000"/>
                </a:solidFill>
              </a:rPr>
              <a:t>)</a:t>
            </a:r>
            <a:endParaRPr lang="en-GB" sz="1600" b="1" dirty="0">
              <a:solidFill>
                <a:srgbClr val="000000"/>
              </a:solidFill>
            </a:endParaRPr>
          </a:p>
        </p:txBody>
      </p:sp>
      <p:sp>
        <p:nvSpPr>
          <p:cNvPr id="9227" name="Freeform 11"/>
          <p:cNvSpPr>
            <a:spLocks noChangeArrowheads="1"/>
          </p:cNvSpPr>
          <p:nvPr/>
        </p:nvSpPr>
        <p:spPr bwMode="auto">
          <a:xfrm>
            <a:off x="5867400" y="3500438"/>
            <a:ext cx="544513" cy="504825"/>
          </a:xfrm>
          <a:custGeom>
            <a:avLst/>
            <a:gdLst>
              <a:gd name="T0" fmla="*/ 2147483647 w 433"/>
              <a:gd name="T1" fmla="*/ 2147483647 h 329"/>
              <a:gd name="T2" fmla="*/ 2147483647 w 433"/>
              <a:gd name="T3" fmla="*/ 2147483647 h 329"/>
              <a:gd name="T4" fmla="*/ 2147483647 w 433"/>
              <a:gd name="T5" fmla="*/ 2147483647 h 329"/>
              <a:gd name="T6" fmla="*/ 2147483647 w 433"/>
              <a:gd name="T7" fmla="*/ 2147483647 h 329"/>
              <a:gd name="T8" fmla="*/ 2147483647 w 433"/>
              <a:gd name="T9" fmla="*/ 2147483647 h 329"/>
              <a:gd name="T10" fmla="*/ 2147483647 w 433"/>
              <a:gd name="T11" fmla="*/ 2147483647 h 329"/>
              <a:gd name="T12" fmla="*/ 2147483647 w 433"/>
              <a:gd name="T13" fmla="*/ 2147483647 h 329"/>
              <a:gd name="T14" fmla="*/ 2147483647 w 433"/>
              <a:gd name="T15" fmla="*/ 2147483647 h 329"/>
              <a:gd name="T16" fmla="*/ 2147483647 w 433"/>
              <a:gd name="T17" fmla="*/ 2147483647 h 32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33"/>
              <a:gd name="T28" fmla="*/ 0 h 329"/>
              <a:gd name="T29" fmla="*/ 433 w 433"/>
              <a:gd name="T30" fmla="*/ 329 h 32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33" h="329">
                <a:moveTo>
                  <a:pt x="428" y="71"/>
                </a:moveTo>
                <a:cubicBezTo>
                  <a:pt x="339" y="25"/>
                  <a:pt x="268" y="33"/>
                  <a:pt x="162" y="27"/>
                </a:cubicBezTo>
                <a:cubicBezTo>
                  <a:pt x="81" y="0"/>
                  <a:pt x="128" y="7"/>
                  <a:pt x="21" y="18"/>
                </a:cubicBezTo>
                <a:cubicBezTo>
                  <a:pt x="32" y="68"/>
                  <a:pt x="47" y="58"/>
                  <a:pt x="74" y="98"/>
                </a:cubicBezTo>
                <a:cubicBezTo>
                  <a:pt x="63" y="329"/>
                  <a:pt x="0" y="301"/>
                  <a:pt x="189" y="284"/>
                </a:cubicBezTo>
                <a:cubicBezTo>
                  <a:pt x="213" y="282"/>
                  <a:pt x="236" y="278"/>
                  <a:pt x="260" y="275"/>
                </a:cubicBezTo>
                <a:cubicBezTo>
                  <a:pt x="310" y="262"/>
                  <a:pt x="360" y="261"/>
                  <a:pt x="410" y="248"/>
                </a:cubicBezTo>
                <a:cubicBezTo>
                  <a:pt x="433" y="182"/>
                  <a:pt x="426" y="128"/>
                  <a:pt x="410" y="62"/>
                </a:cubicBezTo>
                <a:cubicBezTo>
                  <a:pt x="392" y="65"/>
                  <a:pt x="357" y="71"/>
                  <a:pt x="357" y="71"/>
                </a:cubicBezTo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9228" name="Freeform 12"/>
          <p:cNvSpPr>
            <a:spLocks noChangeArrowheads="1"/>
          </p:cNvSpPr>
          <p:nvPr/>
        </p:nvSpPr>
        <p:spPr bwMode="auto">
          <a:xfrm>
            <a:off x="5795963" y="3212976"/>
            <a:ext cx="864269" cy="432048"/>
          </a:xfrm>
          <a:custGeom>
            <a:avLst/>
            <a:gdLst>
              <a:gd name="T0" fmla="*/ 2147483647 w 619"/>
              <a:gd name="T1" fmla="*/ 2147483647 h 238"/>
              <a:gd name="T2" fmla="*/ 2147483647 w 619"/>
              <a:gd name="T3" fmla="*/ 2147483647 h 238"/>
              <a:gd name="T4" fmla="*/ 2147483647 w 619"/>
              <a:gd name="T5" fmla="*/ 2147483647 h 238"/>
              <a:gd name="T6" fmla="*/ 2147483647 w 619"/>
              <a:gd name="T7" fmla="*/ 2147483647 h 238"/>
              <a:gd name="T8" fmla="*/ 2147483647 w 619"/>
              <a:gd name="T9" fmla="*/ 2147483647 h 238"/>
              <a:gd name="T10" fmla="*/ 2147483647 w 619"/>
              <a:gd name="T11" fmla="*/ 2147483647 h 238"/>
              <a:gd name="T12" fmla="*/ 2147483647 w 619"/>
              <a:gd name="T13" fmla="*/ 0 h 238"/>
              <a:gd name="T14" fmla="*/ 2147483647 w 619"/>
              <a:gd name="T15" fmla="*/ 2147483647 h 238"/>
              <a:gd name="T16" fmla="*/ 2147483647 w 619"/>
              <a:gd name="T17" fmla="*/ 2147483647 h 238"/>
              <a:gd name="T18" fmla="*/ 2147483647 w 619"/>
              <a:gd name="T19" fmla="*/ 2147483647 h 238"/>
              <a:gd name="T20" fmla="*/ 2147483647 w 619"/>
              <a:gd name="T21" fmla="*/ 2147483647 h 238"/>
              <a:gd name="T22" fmla="*/ 2147483647 w 619"/>
              <a:gd name="T23" fmla="*/ 2147483647 h 238"/>
              <a:gd name="T24" fmla="*/ 2147483647 w 619"/>
              <a:gd name="T25" fmla="*/ 2147483647 h 238"/>
              <a:gd name="T26" fmla="*/ 2147483647 w 619"/>
              <a:gd name="T27" fmla="*/ 2147483647 h 238"/>
              <a:gd name="T28" fmla="*/ 2147483647 w 619"/>
              <a:gd name="T29" fmla="*/ 2147483647 h 238"/>
              <a:gd name="T30" fmla="*/ 2147483647 w 619"/>
              <a:gd name="T31" fmla="*/ 2147483647 h 23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19"/>
              <a:gd name="T49" fmla="*/ 0 h 238"/>
              <a:gd name="T50" fmla="*/ 619 w 619"/>
              <a:gd name="T51" fmla="*/ 238 h 238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19" h="238">
                <a:moveTo>
                  <a:pt x="4" y="156"/>
                </a:moveTo>
                <a:cubicBezTo>
                  <a:pt x="76" y="142"/>
                  <a:pt x="150" y="128"/>
                  <a:pt x="220" y="108"/>
                </a:cubicBezTo>
                <a:cubicBezTo>
                  <a:pt x="321" y="79"/>
                  <a:pt x="187" y="117"/>
                  <a:pt x="292" y="72"/>
                </a:cubicBezTo>
                <a:cubicBezTo>
                  <a:pt x="330" y="56"/>
                  <a:pt x="372" y="49"/>
                  <a:pt x="412" y="36"/>
                </a:cubicBezTo>
                <a:cubicBezTo>
                  <a:pt x="458" y="21"/>
                  <a:pt x="508" y="28"/>
                  <a:pt x="556" y="24"/>
                </a:cubicBezTo>
                <a:cubicBezTo>
                  <a:pt x="572" y="20"/>
                  <a:pt x="597" y="27"/>
                  <a:pt x="604" y="12"/>
                </a:cubicBezTo>
                <a:cubicBezTo>
                  <a:pt x="610" y="1"/>
                  <a:pt x="581" y="0"/>
                  <a:pt x="568" y="0"/>
                </a:cubicBezTo>
                <a:cubicBezTo>
                  <a:pt x="552" y="0"/>
                  <a:pt x="536" y="8"/>
                  <a:pt x="520" y="12"/>
                </a:cubicBezTo>
                <a:cubicBezTo>
                  <a:pt x="512" y="24"/>
                  <a:pt x="486" y="38"/>
                  <a:pt x="496" y="48"/>
                </a:cubicBezTo>
                <a:cubicBezTo>
                  <a:pt x="528" y="80"/>
                  <a:pt x="619" y="43"/>
                  <a:pt x="532" y="72"/>
                </a:cubicBezTo>
                <a:cubicBezTo>
                  <a:pt x="502" y="162"/>
                  <a:pt x="546" y="54"/>
                  <a:pt x="484" y="132"/>
                </a:cubicBezTo>
                <a:cubicBezTo>
                  <a:pt x="418" y="215"/>
                  <a:pt x="539" y="123"/>
                  <a:pt x="436" y="192"/>
                </a:cubicBezTo>
                <a:cubicBezTo>
                  <a:pt x="432" y="204"/>
                  <a:pt x="436" y="225"/>
                  <a:pt x="424" y="228"/>
                </a:cubicBezTo>
                <a:cubicBezTo>
                  <a:pt x="384" y="238"/>
                  <a:pt x="342" y="214"/>
                  <a:pt x="304" y="204"/>
                </a:cubicBezTo>
                <a:cubicBezTo>
                  <a:pt x="206" y="177"/>
                  <a:pt x="145" y="166"/>
                  <a:pt x="40" y="156"/>
                </a:cubicBezTo>
                <a:cubicBezTo>
                  <a:pt x="0" y="143"/>
                  <a:pt x="4" y="131"/>
                  <a:pt x="4" y="156"/>
                </a:cubicBezTo>
                <a:close/>
              </a:path>
            </a:pathLst>
          </a:custGeom>
          <a:solidFill>
            <a:srgbClr val="B2B2B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9229" name="Freeform 13"/>
          <p:cNvSpPr>
            <a:spLocks noChangeArrowheads="1"/>
          </p:cNvSpPr>
          <p:nvPr/>
        </p:nvSpPr>
        <p:spPr bwMode="auto">
          <a:xfrm>
            <a:off x="5795963" y="3933056"/>
            <a:ext cx="864269" cy="432047"/>
          </a:xfrm>
          <a:custGeom>
            <a:avLst/>
            <a:gdLst>
              <a:gd name="T0" fmla="*/ 0 w 636"/>
              <a:gd name="T1" fmla="*/ 2147483647 h 308"/>
              <a:gd name="T2" fmla="*/ 2147483647 w 636"/>
              <a:gd name="T3" fmla="*/ 2147483647 h 308"/>
              <a:gd name="T4" fmla="*/ 2147483647 w 636"/>
              <a:gd name="T5" fmla="*/ 2147483647 h 308"/>
              <a:gd name="T6" fmla="*/ 2147483647 w 636"/>
              <a:gd name="T7" fmla="*/ 2147483647 h 308"/>
              <a:gd name="T8" fmla="*/ 2147483647 w 636"/>
              <a:gd name="T9" fmla="*/ 2147483647 h 308"/>
              <a:gd name="T10" fmla="*/ 2147483647 w 636"/>
              <a:gd name="T11" fmla="*/ 2147483647 h 308"/>
              <a:gd name="T12" fmla="*/ 2147483647 w 636"/>
              <a:gd name="T13" fmla="*/ 2147483647 h 308"/>
              <a:gd name="T14" fmla="*/ 2147483647 w 636"/>
              <a:gd name="T15" fmla="*/ 0 h 308"/>
              <a:gd name="T16" fmla="*/ 2147483647 w 636"/>
              <a:gd name="T17" fmla="*/ 2147483647 h 308"/>
              <a:gd name="T18" fmla="*/ 2147483647 w 636"/>
              <a:gd name="T19" fmla="*/ 2147483647 h 308"/>
              <a:gd name="T20" fmla="*/ 0 w 636"/>
              <a:gd name="T21" fmla="*/ 2147483647 h 30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36"/>
              <a:gd name="T34" fmla="*/ 0 h 308"/>
              <a:gd name="T35" fmla="*/ 636 w 636"/>
              <a:gd name="T36" fmla="*/ 308 h 30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36" h="308">
                <a:moveTo>
                  <a:pt x="0" y="84"/>
                </a:moveTo>
                <a:cubicBezTo>
                  <a:pt x="59" y="99"/>
                  <a:pt x="102" y="132"/>
                  <a:pt x="156" y="156"/>
                </a:cubicBezTo>
                <a:cubicBezTo>
                  <a:pt x="237" y="192"/>
                  <a:pt x="294" y="195"/>
                  <a:pt x="384" y="204"/>
                </a:cubicBezTo>
                <a:cubicBezTo>
                  <a:pt x="469" y="246"/>
                  <a:pt x="541" y="308"/>
                  <a:pt x="636" y="276"/>
                </a:cubicBezTo>
                <a:cubicBezTo>
                  <a:pt x="628" y="264"/>
                  <a:pt x="623" y="249"/>
                  <a:pt x="612" y="240"/>
                </a:cubicBezTo>
                <a:cubicBezTo>
                  <a:pt x="602" y="232"/>
                  <a:pt x="587" y="234"/>
                  <a:pt x="576" y="228"/>
                </a:cubicBezTo>
                <a:cubicBezTo>
                  <a:pt x="511" y="192"/>
                  <a:pt x="512" y="188"/>
                  <a:pt x="468" y="144"/>
                </a:cubicBezTo>
                <a:cubicBezTo>
                  <a:pt x="450" y="90"/>
                  <a:pt x="424" y="40"/>
                  <a:pt x="384" y="0"/>
                </a:cubicBezTo>
                <a:cubicBezTo>
                  <a:pt x="268" y="7"/>
                  <a:pt x="189" y="10"/>
                  <a:pt x="84" y="36"/>
                </a:cubicBezTo>
                <a:cubicBezTo>
                  <a:pt x="64" y="41"/>
                  <a:pt x="42" y="38"/>
                  <a:pt x="24" y="48"/>
                </a:cubicBezTo>
                <a:cubicBezTo>
                  <a:pt x="11" y="55"/>
                  <a:pt x="8" y="72"/>
                  <a:pt x="0" y="84"/>
                </a:cubicBezTo>
                <a:close/>
              </a:path>
            </a:pathLst>
          </a:custGeom>
          <a:solidFill>
            <a:srgbClr val="B2B2B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3327" name="Čárový popisek 1 14"/>
          <p:cNvSpPr>
            <a:spLocks/>
          </p:cNvSpPr>
          <p:nvPr/>
        </p:nvSpPr>
        <p:spPr bwMode="auto">
          <a:xfrm>
            <a:off x="2555875" y="4652963"/>
            <a:ext cx="2232025" cy="576262"/>
          </a:xfrm>
          <a:prstGeom prst="borderCallout1">
            <a:avLst>
              <a:gd name="adj1" fmla="val -152912"/>
              <a:gd name="adj2" fmla="val 159861"/>
              <a:gd name="adj3" fmla="val 10889"/>
              <a:gd name="adj4" fmla="val 109926"/>
            </a:avLst>
          </a:prstGeom>
          <a:solidFill>
            <a:srgbClr val="00B8FF"/>
          </a:solidFill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r>
              <a:rPr lang="cs-CZ" b="1"/>
              <a:t>úplné zatmění</a:t>
            </a:r>
          </a:p>
        </p:txBody>
      </p:sp>
      <p:sp>
        <p:nvSpPr>
          <p:cNvPr id="13328" name="Čárový popisek 1 15"/>
          <p:cNvSpPr>
            <a:spLocks/>
          </p:cNvSpPr>
          <p:nvPr/>
        </p:nvSpPr>
        <p:spPr bwMode="auto">
          <a:xfrm>
            <a:off x="2555875" y="5516563"/>
            <a:ext cx="2808288" cy="576262"/>
          </a:xfrm>
          <a:prstGeom prst="borderCallout1">
            <a:avLst>
              <a:gd name="adj1" fmla="val -232278"/>
              <a:gd name="adj2" fmla="val 135255"/>
              <a:gd name="adj3" fmla="val 10889"/>
              <a:gd name="adj4" fmla="val 109926"/>
            </a:avLst>
          </a:prstGeom>
          <a:solidFill>
            <a:srgbClr val="00B8FF"/>
          </a:solidFill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r>
              <a:rPr lang="cs-CZ" b="1"/>
              <a:t>částečné zatmění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/>
      <p:bldP spid="11267" grpId="0" animBg="1"/>
      <p:bldP spid="11268" grpId="0" animBg="1"/>
      <p:bldP spid="11269" grpId="0"/>
      <p:bldP spid="9221" grpId="0" animBg="1"/>
      <p:bldP spid="9222" grpId="0" animBg="1"/>
      <p:bldP spid="9223" grpId="0" animBg="1"/>
      <p:bldP spid="9224" grpId="0" animBg="1"/>
      <p:bldP spid="9225" grpId="0" animBg="1"/>
      <p:bldP spid="9226" grpId="0"/>
      <p:bldP spid="9227" grpId="0" animBg="1"/>
      <p:bldP spid="9228" grpId="0" animBg="1"/>
      <p:bldP spid="9229" grpId="0" animBg="1"/>
      <p:bldP spid="13327" grpId="0" animBg="1"/>
      <p:bldP spid="13328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34</Words>
  <Application>Microsoft Office PowerPoint</Application>
  <PresentationFormat>Předvádění na obrazovce (4:3)</PresentationFormat>
  <Paragraphs>13</Paragraphs>
  <Slides>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Význačné paprsky spojky</dc:title>
  <dc:creator>ZŠ Letovice</dc:creator>
  <cp:lastModifiedBy>učitel</cp:lastModifiedBy>
  <cp:revision>112</cp:revision>
  <dcterms:modified xsi:type="dcterms:W3CDTF">2014-12-04T10:32:28Z</dcterms:modified>
</cp:coreProperties>
</file>