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97" r:id="rId2"/>
    <p:sldId id="298" r:id="rId3"/>
    <p:sldId id="299" r:id="rId4"/>
    <p:sldId id="300" r:id="rId5"/>
    <p:sldId id="301" r:id="rId6"/>
    <p:sldId id="302" r:id="rId7"/>
    <p:sldId id="304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78" y="-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EE1BE46C-492D-46E7-A943-815B5D8669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120246B-F5E7-4EAE-8B69-8D01DA1A5348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36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C4414E8-D13A-4E70-827B-6A8B200D1BC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46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46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196965D-F360-477F-9A71-59CA1EFB056C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D09687C-E9EC-4652-8E31-2076A1F6F5C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67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67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0DF9809-0F81-4A68-B860-4C915CD76E1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0170323-E3F5-4F7E-82FF-D1F07B65027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87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87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0170323-E3F5-4F7E-82FF-D1F07B65027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87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87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7196-4A18-43B3-B3D1-BC516B550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D7A5-AE68-40A8-BDF4-89AF4F926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C98B1-7C83-4281-9735-622CA8F18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8DCC-807D-4CE3-AC32-8F2C8274D1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C96C-549E-4B60-A5A0-14D3716CCB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50A2-73DB-421A-9CFB-65CC6864A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16B6-370F-4462-8CCC-4E1175A5C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DE43-3AC7-47AD-B054-F647F332FF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26AF-2158-4342-931C-5A1A823F1E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74FC-9BE9-4941-ADEF-187DC1C81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388F-E4F3-4063-A9B4-042187B92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901774B-05FF-42D2-9009-72CB5DC1B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622300" y="404813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Clr>
                <a:srgbClr val="00CC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i="0" u="sng" smtClean="0">
                <a:solidFill>
                  <a:srgbClr val="00CC99"/>
                </a:solidFill>
              </a:rPr>
              <a:t>Rozptylka</a:t>
            </a:r>
            <a:endParaRPr lang="en-GB" sz="3800" i="0" u="sng" dirty="0">
              <a:solidFill>
                <a:srgbClr val="00CC99"/>
              </a:solidFill>
            </a:endParaRPr>
          </a:p>
        </p:txBody>
      </p:sp>
      <p:sp>
        <p:nvSpPr>
          <p:cNvPr id="54275" name="Line 2"/>
          <p:cNvSpPr>
            <a:spLocks noChangeShapeType="1"/>
          </p:cNvSpPr>
          <p:nvPr/>
        </p:nvSpPr>
        <p:spPr bwMode="auto">
          <a:xfrm>
            <a:off x="1981200" y="3357563"/>
            <a:ext cx="6019800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3568" y="4797152"/>
            <a:ext cx="3382186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F</a:t>
            </a:r>
            <a:r>
              <a:rPr lang="cs-CZ" b="1" baseline="-25000" dirty="0" smtClean="0">
                <a:solidFill>
                  <a:srgbClr val="000000"/>
                </a:solidFill>
              </a:rPr>
              <a:t>1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– </a:t>
            </a:r>
            <a:r>
              <a:rPr lang="en-GB" b="1" dirty="0" err="1">
                <a:solidFill>
                  <a:srgbClr val="000000"/>
                </a:solidFill>
              </a:rPr>
              <a:t>ohnisko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předmětové</a:t>
            </a:r>
            <a:endParaRPr lang="en-GB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F</a:t>
            </a:r>
            <a:r>
              <a:rPr lang="cs-CZ" b="1" baseline="-25000" dirty="0" smtClean="0">
                <a:solidFill>
                  <a:srgbClr val="000000"/>
                </a:solidFill>
              </a:rPr>
              <a:t>2</a:t>
            </a:r>
            <a:r>
              <a:rPr lang="en-GB" b="1" dirty="0" smtClean="0">
                <a:solidFill>
                  <a:srgbClr val="000000"/>
                </a:solidFill>
              </a:rPr>
              <a:t>– </a:t>
            </a:r>
            <a:r>
              <a:rPr lang="en-GB" b="1" dirty="0" err="1">
                <a:solidFill>
                  <a:srgbClr val="000000"/>
                </a:solidFill>
              </a:rPr>
              <a:t>ohnisko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</a:rPr>
              <a:t>obrazové</a:t>
            </a:r>
            <a:endParaRPr lang="cs-CZ" b="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>
                <a:solidFill>
                  <a:srgbClr val="000000"/>
                </a:solidFill>
              </a:rPr>
              <a:t>f – ohnisková vzdálenost</a:t>
            </a:r>
            <a:endParaRPr lang="en-GB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S – </a:t>
            </a:r>
            <a:r>
              <a:rPr lang="en-GB" b="1" dirty="0" err="1">
                <a:solidFill>
                  <a:srgbClr val="000000"/>
                </a:solidFill>
              </a:rPr>
              <a:t>střed</a:t>
            </a:r>
            <a:r>
              <a:rPr lang="en-GB" b="1">
                <a:solidFill>
                  <a:srgbClr val="000000"/>
                </a:solidFill>
              </a:rPr>
              <a:t> </a:t>
            </a:r>
            <a:r>
              <a:rPr lang="en-GB" b="1" smtClean="0">
                <a:solidFill>
                  <a:srgbClr val="000000"/>
                </a:solidFill>
              </a:rPr>
              <a:t>čočky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23528" y="2492896"/>
            <a:ext cx="3429000" cy="1587"/>
          </a:xfrm>
          <a:prstGeom prst="line">
            <a:avLst/>
          </a:prstGeom>
          <a:noFill/>
          <a:ln w="38160">
            <a:solidFill>
              <a:srgbClr val="2D2DB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6096000" y="3205163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3200400" y="3205163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5796136" y="3573016"/>
            <a:ext cx="82125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2915816" y="3573016"/>
            <a:ext cx="589384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67544" y="1772816"/>
            <a:ext cx="27813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prostor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předmětový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364088" y="1700808"/>
            <a:ext cx="33083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prostor</a:t>
            </a:r>
            <a:r>
              <a:rPr lang="en-GB" b="1" dirty="0">
                <a:solidFill>
                  <a:srgbClr val="00CC99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obrazový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76238" y="1319213"/>
            <a:ext cx="3308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54050" y="1319213"/>
            <a:ext cx="2546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39552" y="2636912"/>
            <a:ext cx="33083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err="1">
                <a:solidFill>
                  <a:srgbClr val="000000"/>
                </a:solidFill>
              </a:rPr>
              <a:t>směr</a:t>
            </a:r>
            <a:r>
              <a:rPr lang="en-GB" sz="1400" b="1" dirty="0">
                <a:solidFill>
                  <a:srgbClr val="000000"/>
                </a:solidFill>
              </a:rPr>
              <a:t> </a:t>
            </a:r>
            <a:r>
              <a:rPr lang="en-GB" sz="1400" b="1" dirty="0" err="1">
                <a:solidFill>
                  <a:srgbClr val="000000"/>
                </a:solidFill>
              </a:rPr>
              <a:t>paprsků</a:t>
            </a: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4139952" y="3284984"/>
            <a:ext cx="5921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27" name="Skupina 26"/>
          <p:cNvGrpSpPr/>
          <p:nvPr/>
        </p:nvGrpSpPr>
        <p:grpSpPr>
          <a:xfrm>
            <a:off x="2987824" y="260648"/>
            <a:ext cx="288032" cy="720080"/>
            <a:chOff x="7884367" y="1916832"/>
            <a:chExt cx="289620" cy="1368152"/>
          </a:xfrm>
        </p:grpSpPr>
        <p:sp>
          <p:nvSpPr>
            <p:cNvPr id="54291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4355976" y="2204864"/>
            <a:ext cx="432048" cy="2448272"/>
            <a:chOff x="7884367" y="1916832"/>
            <a:chExt cx="289620" cy="1368152"/>
          </a:xfrm>
        </p:grpSpPr>
        <p:sp>
          <p:nvSpPr>
            <p:cNvPr id="29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668344" y="3429000"/>
            <a:ext cx="589384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o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3635896" y="2780928"/>
            <a:ext cx="50405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f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5076056" y="2780928"/>
            <a:ext cx="50405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f</a:t>
            </a:r>
            <a:endParaRPr lang="en-GB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75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75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775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0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30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975"/>
                            </p:stCondLst>
                            <p:childTnLst>
                              <p:par>
                                <p:cTn id="3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3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7" grpId="0" animBg="1"/>
      <p:bldP spid="45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81000" y="304800"/>
            <a:ext cx="6705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i="0" u="sng" dirty="0" err="1">
                <a:solidFill>
                  <a:srgbClr val="000000"/>
                </a:solidFill>
              </a:rPr>
              <a:t>Význačné</a:t>
            </a:r>
            <a:r>
              <a:rPr lang="en-GB" sz="3800" i="0" u="sng" dirty="0">
                <a:solidFill>
                  <a:srgbClr val="000000"/>
                </a:solidFill>
              </a:rPr>
              <a:t> </a:t>
            </a:r>
            <a:r>
              <a:rPr lang="en-GB" sz="3800" i="0" u="sng" dirty="0" err="1">
                <a:solidFill>
                  <a:srgbClr val="000000"/>
                </a:solidFill>
              </a:rPr>
              <a:t>paprsky</a:t>
            </a:r>
            <a:r>
              <a:rPr lang="en-GB" sz="3800" i="0" u="sng" dirty="0">
                <a:solidFill>
                  <a:srgbClr val="000000"/>
                </a:solidFill>
              </a:rPr>
              <a:t> </a:t>
            </a:r>
            <a:r>
              <a:rPr lang="en-GB" sz="3800" i="0" u="sng" dirty="0" err="1" smtClean="0">
                <a:solidFill>
                  <a:srgbClr val="000000"/>
                </a:solidFill>
              </a:rPr>
              <a:t>rozptylky</a:t>
            </a:r>
            <a:endParaRPr lang="cs-CZ" sz="3800" i="0" u="sng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i="0" dirty="0" smtClean="0">
                <a:solidFill>
                  <a:srgbClr val="000000"/>
                </a:solidFill>
              </a:rPr>
              <a:t>1)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55299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27584" y="5661248"/>
            <a:ext cx="793432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0CC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Paprsek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rovnoběžný</a:t>
            </a:r>
            <a:r>
              <a:rPr lang="en-GB" b="1" dirty="0">
                <a:solidFill>
                  <a:schemeClr val="tx1"/>
                </a:solidFill>
              </a:rPr>
              <a:t> s opt. </a:t>
            </a:r>
            <a:r>
              <a:rPr lang="en-GB" b="1" dirty="0" err="1">
                <a:solidFill>
                  <a:schemeClr val="tx1"/>
                </a:solidFill>
              </a:rPr>
              <a:t>osou</a:t>
            </a:r>
            <a:r>
              <a:rPr lang="en-GB" b="1" dirty="0">
                <a:solidFill>
                  <a:schemeClr val="tx1"/>
                </a:solidFill>
              </a:rPr>
              <a:t> se </a:t>
            </a:r>
            <a:r>
              <a:rPr lang="en-GB" b="1" dirty="0" err="1">
                <a:solidFill>
                  <a:schemeClr val="tx1"/>
                </a:solidFill>
              </a:rPr>
              <a:t>po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průchodu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rozptylkou</a:t>
            </a:r>
            <a:endParaRPr lang="en-GB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rgbClr val="00CC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láme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jakoby</a:t>
            </a:r>
            <a:r>
              <a:rPr lang="en-GB" b="1" dirty="0">
                <a:solidFill>
                  <a:schemeClr val="tx1"/>
                </a:solidFill>
              </a:rPr>
              <a:t> do </a:t>
            </a:r>
            <a:r>
              <a:rPr lang="en-GB" b="1" dirty="0" err="1">
                <a:solidFill>
                  <a:schemeClr val="tx1"/>
                </a:solidFill>
              </a:rPr>
              <a:t>ohniska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</a:rPr>
              <a:t>2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219200" y="4267200"/>
            <a:ext cx="3429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648200" y="4267200"/>
            <a:ext cx="2819400" cy="1295400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6" name="Text Box 9"/>
          <p:cNvSpPr txBox="1">
            <a:spLocks noChangeArrowheads="1"/>
          </p:cNvSpPr>
          <p:nvPr/>
        </p:nvSpPr>
        <p:spPr bwMode="auto">
          <a:xfrm>
            <a:off x="3048000" y="3810000"/>
            <a:ext cx="609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5791200" y="3810000"/>
            <a:ext cx="581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1600200" y="2743200"/>
            <a:ext cx="3048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4648200" y="760413"/>
            <a:ext cx="3429000" cy="1984375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3200400" y="2741613"/>
            <a:ext cx="1447800" cy="917575"/>
          </a:xfrm>
          <a:prstGeom prst="line">
            <a:avLst/>
          </a:prstGeom>
          <a:noFill/>
          <a:ln w="38160">
            <a:solidFill>
              <a:srgbClr val="00CC99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3276600" y="3657600"/>
            <a:ext cx="1371600" cy="609600"/>
          </a:xfrm>
          <a:prstGeom prst="line">
            <a:avLst/>
          </a:prstGeom>
          <a:noFill/>
          <a:ln w="38160">
            <a:solidFill>
              <a:srgbClr val="00CC99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4283968" y="1844824"/>
            <a:ext cx="720080" cy="3240360"/>
            <a:chOff x="7884367" y="1916832"/>
            <a:chExt cx="289620" cy="1368152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7596336" y="3717032"/>
            <a:ext cx="581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o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211960" y="3645024"/>
            <a:ext cx="43204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S</a:t>
            </a:r>
            <a:endParaRPr lang="en-GB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8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091" grpId="0" animBg="1"/>
      <p:bldP spid="46092" grpId="0" animBg="1"/>
      <p:bldP spid="46093" grpId="0" animBg="1"/>
      <p:bldP spid="460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23528" y="764704"/>
            <a:ext cx="1917576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i="0" dirty="0" smtClean="0">
                <a:solidFill>
                  <a:srgbClr val="000000"/>
                </a:solidFill>
              </a:rPr>
              <a:t>2)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56323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04800" y="5715000"/>
            <a:ext cx="82296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Paprsek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směřující</a:t>
            </a:r>
            <a:r>
              <a:rPr lang="en-GB" b="1" dirty="0">
                <a:solidFill>
                  <a:schemeClr val="tx1"/>
                </a:solidFill>
              </a:rPr>
              <a:t> do </a:t>
            </a:r>
            <a:r>
              <a:rPr lang="en-GB" b="1" dirty="0" err="1">
                <a:solidFill>
                  <a:schemeClr val="tx1"/>
                </a:solidFill>
              </a:rPr>
              <a:t>ohniska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</a:rPr>
              <a:t>1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se </a:t>
            </a:r>
            <a:r>
              <a:rPr lang="en-GB" b="1" dirty="0" err="1">
                <a:solidFill>
                  <a:schemeClr val="tx1"/>
                </a:solidFill>
              </a:rPr>
              <a:t>po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průchodu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rozptylkou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láme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rovnoběžně</a:t>
            </a:r>
            <a:r>
              <a:rPr lang="en-GB" b="1" dirty="0">
                <a:solidFill>
                  <a:schemeClr val="tx1"/>
                </a:solidFill>
              </a:rPr>
              <a:t> s opt. </a:t>
            </a:r>
            <a:r>
              <a:rPr lang="en-GB" b="1" dirty="0" err="1">
                <a:solidFill>
                  <a:schemeClr val="tx1"/>
                </a:solidFill>
              </a:rPr>
              <a:t>osou</a:t>
            </a:r>
            <a:r>
              <a:rPr lang="en-GB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724400" y="2819400"/>
            <a:ext cx="3429000" cy="15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123728" y="1340768"/>
            <a:ext cx="2584797" cy="1504032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3043238" y="3810000"/>
            <a:ext cx="736674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6331" name="Text Box 10"/>
          <p:cNvSpPr txBox="1">
            <a:spLocks noChangeArrowheads="1"/>
          </p:cNvSpPr>
          <p:nvPr/>
        </p:nvSpPr>
        <p:spPr bwMode="auto">
          <a:xfrm>
            <a:off x="5791200" y="3733800"/>
            <a:ext cx="65300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1763688" y="4221088"/>
            <a:ext cx="2917279" cy="119332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648200" y="4191000"/>
            <a:ext cx="3429000" cy="15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H="1" flipV="1">
            <a:off x="4716016" y="2852935"/>
            <a:ext cx="1381572" cy="806252"/>
          </a:xfrm>
          <a:prstGeom prst="line">
            <a:avLst/>
          </a:prstGeom>
          <a:noFill/>
          <a:ln w="38160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V="1">
            <a:off x="4724400" y="3656013"/>
            <a:ext cx="1371600" cy="536575"/>
          </a:xfrm>
          <a:prstGeom prst="line">
            <a:avLst/>
          </a:prstGeom>
          <a:noFill/>
          <a:ln w="38160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812360" y="3645024"/>
            <a:ext cx="65300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o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4355976" y="1844824"/>
            <a:ext cx="720080" cy="3456384"/>
            <a:chOff x="7884367" y="1916832"/>
            <a:chExt cx="289620" cy="1368152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355976" y="3645024"/>
            <a:ext cx="43204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S</a:t>
            </a:r>
            <a:endParaRPr lang="en-GB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5" grpId="0" animBg="1"/>
      <p:bldP spid="47116" grpId="0" animBg="1"/>
      <p:bldP spid="47117" grpId="0" animBg="1"/>
      <p:bldP spid="471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611560" y="548680"/>
            <a:ext cx="223224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i="0" dirty="0" smtClean="0">
                <a:solidFill>
                  <a:srgbClr val="000000"/>
                </a:solidFill>
              </a:rPr>
              <a:t>3)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57347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99592" y="5733256"/>
            <a:ext cx="7643737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Paprsek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směřující</a:t>
            </a:r>
            <a:r>
              <a:rPr lang="en-GB" b="1" dirty="0">
                <a:solidFill>
                  <a:schemeClr val="tx1"/>
                </a:solidFill>
              </a:rPr>
              <a:t> do </a:t>
            </a:r>
            <a:r>
              <a:rPr lang="en-GB" b="1" dirty="0" err="1">
                <a:solidFill>
                  <a:schemeClr val="tx1"/>
                </a:solidFill>
              </a:rPr>
              <a:t>středu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rozptylky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průchodu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nemění</a:t>
            </a:r>
            <a:endParaRPr lang="en-GB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svůj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směr</a:t>
            </a:r>
            <a:r>
              <a:rPr lang="en-GB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1219200" y="2436813"/>
            <a:ext cx="6477000" cy="2593975"/>
          </a:xfrm>
          <a:prstGeom prst="line">
            <a:avLst/>
          </a:prstGeom>
          <a:noFill/>
          <a:ln w="3816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7351" name="Line 6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53" name="Text Box 8"/>
          <p:cNvSpPr txBox="1">
            <a:spLocks noChangeArrowheads="1"/>
          </p:cNvSpPr>
          <p:nvPr/>
        </p:nvSpPr>
        <p:spPr bwMode="auto">
          <a:xfrm>
            <a:off x="2915816" y="3717032"/>
            <a:ext cx="80868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7354" name="Text Box 9"/>
          <p:cNvSpPr txBox="1">
            <a:spLocks noChangeArrowheads="1"/>
          </p:cNvSpPr>
          <p:nvPr/>
        </p:nvSpPr>
        <p:spPr bwMode="auto">
          <a:xfrm flipH="1">
            <a:off x="6096000" y="3657600"/>
            <a:ext cx="63624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4343400" y="3124200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981200" y="2895600"/>
            <a:ext cx="5638800" cy="1676400"/>
          </a:xfrm>
          <a:prstGeom prst="line">
            <a:avLst/>
          </a:prstGeom>
          <a:noFill/>
          <a:ln w="3816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 flipH="1">
            <a:off x="7740352" y="3717032"/>
            <a:ext cx="63624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o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4283968" y="2204864"/>
            <a:ext cx="648072" cy="3096344"/>
            <a:chOff x="7884367" y="1916832"/>
            <a:chExt cx="289620" cy="1368152"/>
          </a:xfrm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b="1" dirty="0" smtClean="0">
                <a:solidFill>
                  <a:srgbClr val="000000"/>
                </a:solidFill>
              </a:rPr>
              <a:t>Komplet</a:t>
            </a:r>
            <a:endParaRPr lang="en-GB" sz="3800" b="1" dirty="0">
              <a:solidFill>
                <a:srgbClr val="000000"/>
              </a:solidFill>
            </a:endParaRPr>
          </a:p>
        </p:txBody>
      </p:sp>
      <p:sp>
        <p:nvSpPr>
          <p:cNvPr id="58371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219200" y="2743200"/>
            <a:ext cx="3429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4654550" y="838200"/>
            <a:ext cx="2995613" cy="1914525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377" name="Text Box 8"/>
          <p:cNvSpPr txBox="1">
            <a:spLocks noChangeArrowheads="1"/>
          </p:cNvSpPr>
          <p:nvPr/>
        </p:nvSpPr>
        <p:spPr bwMode="auto">
          <a:xfrm>
            <a:off x="2915816" y="3717032"/>
            <a:ext cx="87592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8378" name="Text Box 9"/>
          <p:cNvSpPr txBox="1">
            <a:spLocks noChangeArrowheads="1"/>
          </p:cNvSpPr>
          <p:nvPr/>
        </p:nvSpPr>
        <p:spPr bwMode="auto">
          <a:xfrm>
            <a:off x="5867400" y="3733800"/>
            <a:ext cx="79283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1331640" y="2420887"/>
            <a:ext cx="6120680" cy="2736302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1219200" y="4494213"/>
            <a:ext cx="3429000" cy="1908175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4648200" y="4495800"/>
            <a:ext cx="4038600" cy="1588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V="1">
            <a:off x="3200400" y="2741613"/>
            <a:ext cx="1447800" cy="917575"/>
          </a:xfrm>
          <a:prstGeom prst="line">
            <a:avLst/>
          </a:prstGeom>
          <a:noFill/>
          <a:ln w="38160">
            <a:solidFill>
              <a:srgbClr val="00CC99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V="1">
            <a:off x="4648200" y="3656013"/>
            <a:ext cx="1447800" cy="841375"/>
          </a:xfrm>
          <a:prstGeom prst="line">
            <a:avLst/>
          </a:prstGeom>
          <a:noFill/>
          <a:ln w="38160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386" name="Text Box 17"/>
          <p:cNvSpPr txBox="1">
            <a:spLocks noChangeArrowheads="1"/>
          </p:cNvSpPr>
          <p:nvPr/>
        </p:nvSpPr>
        <p:spPr bwMode="auto">
          <a:xfrm>
            <a:off x="4344988" y="3200400"/>
            <a:ext cx="3032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19" name="Skupina 18"/>
          <p:cNvGrpSpPr/>
          <p:nvPr/>
        </p:nvGrpSpPr>
        <p:grpSpPr>
          <a:xfrm>
            <a:off x="4139952" y="1484784"/>
            <a:ext cx="1008112" cy="4608512"/>
            <a:chOff x="7884367" y="1916832"/>
            <a:chExt cx="289620" cy="1368152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740352" y="3717032"/>
            <a:ext cx="79283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o</a:t>
            </a:r>
            <a:endParaRPr lang="en-GB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0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62" grpId="0" animBg="1"/>
      <p:bldP spid="49163" grpId="0" animBg="1"/>
      <p:bldP spid="49164" grpId="0" animBg="1"/>
      <p:bldP spid="49165" grpId="0" animBg="1"/>
      <p:bldP spid="491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dirty="0" err="1" smtClean="0">
                <a:solidFill>
                  <a:srgbClr val="000000"/>
                </a:solidFill>
              </a:rPr>
              <a:t>Zobraz</a:t>
            </a:r>
            <a:r>
              <a:rPr lang="cs-CZ" sz="3800" b="1" dirty="0" smtClean="0">
                <a:solidFill>
                  <a:srgbClr val="000000"/>
                </a:solidFill>
              </a:rPr>
              <a:t> předmět</a:t>
            </a:r>
            <a:r>
              <a:rPr lang="en-GB" sz="3800" b="1" dirty="0" smtClean="0">
                <a:solidFill>
                  <a:srgbClr val="000000"/>
                </a:solidFill>
              </a:rPr>
              <a:t> </a:t>
            </a:r>
            <a:r>
              <a:rPr lang="en-GB" sz="3800" b="1" dirty="0" err="1" smtClean="0">
                <a:solidFill>
                  <a:srgbClr val="000000"/>
                </a:solidFill>
              </a:rPr>
              <a:t>rozptylkou</a:t>
            </a:r>
            <a:r>
              <a:rPr lang="cs-CZ" sz="3800" b="1" dirty="0" smtClean="0">
                <a:solidFill>
                  <a:srgbClr val="000000"/>
                </a:solidFill>
              </a:rPr>
              <a:t>:</a:t>
            </a:r>
            <a:endParaRPr lang="en-GB" sz="3800" b="1" dirty="0">
              <a:solidFill>
                <a:srgbClr val="000000"/>
              </a:solidFill>
            </a:endParaRPr>
          </a:p>
        </p:txBody>
      </p:sp>
      <p:sp>
        <p:nvSpPr>
          <p:cNvPr id="59395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2195513" y="2203450"/>
            <a:ext cx="1587" cy="1443038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684213" y="2195513"/>
            <a:ext cx="3959225" cy="1587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9399" name="Line 6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1" name="Text Box 8"/>
          <p:cNvSpPr txBox="1">
            <a:spLocks noChangeArrowheads="1"/>
          </p:cNvSpPr>
          <p:nvPr/>
        </p:nvSpPr>
        <p:spPr bwMode="auto">
          <a:xfrm>
            <a:off x="3059113" y="3789363"/>
            <a:ext cx="5381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6011862" y="3716338"/>
            <a:ext cx="72037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403648" y="1772816"/>
            <a:ext cx="3312815" cy="1872084"/>
          </a:xfrm>
          <a:prstGeom prst="line">
            <a:avLst/>
          </a:prstGeom>
          <a:noFill/>
          <a:ln w="38160">
            <a:solidFill>
              <a:srgbClr val="16165D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1187624" y="1844824"/>
            <a:ext cx="3455814" cy="1223814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643438" y="3068638"/>
            <a:ext cx="4038600" cy="1587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3203575" y="2203450"/>
            <a:ext cx="1439863" cy="1420813"/>
          </a:xfrm>
          <a:prstGeom prst="line">
            <a:avLst/>
          </a:prstGeom>
          <a:noFill/>
          <a:ln w="38160">
            <a:solidFill>
              <a:srgbClr val="00CC99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2411413" y="3068638"/>
            <a:ext cx="2239962" cy="1587"/>
          </a:xfrm>
          <a:prstGeom prst="line">
            <a:avLst/>
          </a:prstGeom>
          <a:noFill/>
          <a:ln w="3816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0" name="Text Box 17"/>
          <p:cNvSpPr txBox="1">
            <a:spLocks noChangeArrowheads="1"/>
          </p:cNvSpPr>
          <p:nvPr/>
        </p:nvSpPr>
        <p:spPr bwMode="auto">
          <a:xfrm>
            <a:off x="4788024" y="3140968"/>
            <a:ext cx="3032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4716463" y="617538"/>
            <a:ext cx="1655762" cy="1543050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4716463" y="3644900"/>
            <a:ext cx="4032250" cy="2305050"/>
          </a:xfrm>
          <a:prstGeom prst="line">
            <a:avLst/>
          </a:prstGeom>
          <a:noFill/>
          <a:ln w="38160">
            <a:solidFill>
              <a:srgbClr val="16165D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 flipV="1">
            <a:off x="3754438" y="3067050"/>
            <a:ext cx="26987" cy="579438"/>
          </a:xfrm>
          <a:prstGeom prst="line">
            <a:avLst/>
          </a:prstGeom>
          <a:noFill/>
          <a:ln w="507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95536" y="4653136"/>
            <a:ext cx="2592288" cy="151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>
                <a:solidFill>
                  <a:srgbClr val="000000"/>
                </a:solidFill>
              </a:rPr>
              <a:t>  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59415" name="Rectangle 22"/>
          <p:cNvSpPr>
            <a:spLocks noChangeArrowheads="1"/>
          </p:cNvSpPr>
          <p:nvPr/>
        </p:nvSpPr>
        <p:spPr bwMode="auto">
          <a:xfrm>
            <a:off x="107504" y="4797152"/>
            <a:ext cx="4702175" cy="138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i="0" dirty="0" smtClean="0">
                <a:solidFill>
                  <a:srgbClr val="000000"/>
                </a:solidFill>
              </a:rPr>
              <a:t>obraz</a:t>
            </a:r>
            <a:r>
              <a:rPr lang="en-GB" sz="1800" i="0" dirty="0" smtClean="0">
                <a:solidFill>
                  <a:srgbClr val="000000"/>
                </a:solidFill>
              </a:rPr>
              <a:t>:</a:t>
            </a:r>
            <a:r>
              <a:rPr lang="cs-CZ" sz="2800" b="1" dirty="0" smtClean="0">
                <a:solidFill>
                  <a:srgbClr val="000000"/>
                </a:solidFill>
              </a:rPr>
              <a:t> zmenšený</a:t>
            </a:r>
            <a:endParaRPr lang="en-GB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rgbClr val="000000"/>
                </a:solidFill>
              </a:rPr>
              <a:t>            </a:t>
            </a:r>
            <a:r>
              <a:rPr lang="en-GB" sz="2800" b="1" dirty="0" err="1" smtClean="0">
                <a:solidFill>
                  <a:srgbClr val="000000"/>
                </a:solidFill>
              </a:rPr>
              <a:t>neskutečný</a:t>
            </a:r>
            <a:endParaRPr lang="en-GB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rgbClr val="000000"/>
                </a:solidFill>
              </a:rPr>
              <a:t>            </a:t>
            </a:r>
            <a:r>
              <a:rPr lang="en-GB" sz="2800" b="1" dirty="0" err="1" smtClean="0">
                <a:solidFill>
                  <a:srgbClr val="000000"/>
                </a:solidFill>
              </a:rPr>
              <a:t>přímý</a:t>
            </a:r>
            <a:r>
              <a:rPr lang="en-GB" sz="2800" b="1" dirty="0" smtClean="0">
                <a:solidFill>
                  <a:srgbClr val="000000"/>
                </a:solidFill>
              </a:rPr>
              <a:t> </a:t>
            </a:r>
            <a:endParaRPr lang="en-GB" sz="2800" b="1" dirty="0">
              <a:solidFill>
                <a:srgbClr val="000000"/>
              </a:solidFill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4211960" y="908720"/>
            <a:ext cx="936104" cy="5112568"/>
            <a:chOff x="7884367" y="1916832"/>
            <a:chExt cx="289620" cy="1368152"/>
          </a:xfrm>
        </p:grpSpPr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8028385" y="2204864"/>
              <a:ext cx="0" cy="7920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H="1">
              <a:off x="7884367" y="299695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 flipH="1">
              <a:off x="8028384" y="1916832"/>
              <a:ext cx="142429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>
              <a:off x="7884368" y="191683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8028384" y="2996952"/>
              <a:ext cx="145603" cy="288032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668344" y="3717032"/>
            <a:ext cx="72037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o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07504" y="1124744"/>
            <a:ext cx="421196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f = 3 cm, a = 4 cm, výška 3,5 cm 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34" name="Přímá spojovací čára 33"/>
          <p:cNvCxnSpPr/>
          <p:nvPr/>
        </p:nvCxnSpPr>
        <p:spPr bwMode="auto">
          <a:xfrm>
            <a:off x="4644008" y="3068960"/>
            <a:ext cx="1584176" cy="64807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  <p:bldP spid="59395" grpId="0" animBg="1"/>
      <p:bldP spid="50180" grpId="0" animBg="1"/>
      <p:bldP spid="50181" grpId="0" animBg="1"/>
      <p:bldP spid="59399" grpId="0" animBg="1"/>
      <p:bldP spid="59400" grpId="0" animBg="1"/>
      <p:bldP spid="59401" grpId="0"/>
      <p:bldP spid="59402" grpId="0"/>
      <p:bldP spid="50186" grpId="0" animBg="1"/>
      <p:bldP spid="50187" grpId="0" animBg="1"/>
      <p:bldP spid="50188" grpId="1" animBg="1"/>
      <p:bldP spid="50189" grpId="0" animBg="1"/>
      <p:bldP spid="50190" grpId="0" animBg="1"/>
      <p:bldP spid="59410" grpId="0"/>
      <p:bldP spid="50194" grpId="0" animBg="1"/>
      <p:bldP spid="50195" grpId="0" animBg="1"/>
      <p:bldP spid="50196" grpId="0" animBg="1"/>
      <p:bldP spid="59415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dirty="0" err="1" smtClean="0">
                <a:solidFill>
                  <a:srgbClr val="000000"/>
                </a:solidFill>
              </a:rPr>
              <a:t>Zobraz</a:t>
            </a:r>
            <a:r>
              <a:rPr lang="cs-CZ" sz="3800" b="1" dirty="0" smtClean="0">
                <a:solidFill>
                  <a:srgbClr val="000000"/>
                </a:solidFill>
              </a:rPr>
              <a:t> předmět</a:t>
            </a:r>
            <a:r>
              <a:rPr lang="en-GB" sz="3800" b="1" dirty="0" smtClean="0">
                <a:solidFill>
                  <a:srgbClr val="000000"/>
                </a:solidFill>
              </a:rPr>
              <a:t> </a:t>
            </a:r>
            <a:r>
              <a:rPr lang="en-GB" sz="3800" b="1" dirty="0" err="1" smtClean="0">
                <a:solidFill>
                  <a:srgbClr val="000000"/>
                </a:solidFill>
              </a:rPr>
              <a:t>rozptylkou</a:t>
            </a:r>
            <a:r>
              <a:rPr lang="cs-CZ" sz="3800" b="1" dirty="0" smtClean="0">
                <a:solidFill>
                  <a:srgbClr val="000000"/>
                </a:solidFill>
              </a:rPr>
              <a:t>:</a:t>
            </a:r>
            <a:endParaRPr lang="en-GB" sz="3800" b="1" dirty="0">
              <a:solidFill>
                <a:srgbClr val="000000"/>
              </a:solidFill>
            </a:endParaRP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95536" y="4653136"/>
            <a:ext cx="2592288" cy="151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>
                <a:solidFill>
                  <a:srgbClr val="000000"/>
                </a:solidFill>
              </a:rPr>
              <a:t>  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59415" name="Rectangle 22"/>
          <p:cNvSpPr>
            <a:spLocks noChangeArrowheads="1"/>
          </p:cNvSpPr>
          <p:nvPr/>
        </p:nvSpPr>
        <p:spPr bwMode="auto">
          <a:xfrm>
            <a:off x="611560" y="2636912"/>
            <a:ext cx="7056784" cy="25567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i="0" dirty="0" smtClean="0">
                <a:solidFill>
                  <a:srgbClr val="000000"/>
                </a:solidFill>
              </a:rPr>
              <a:t>Při zobrazení </a:t>
            </a:r>
            <a:r>
              <a:rPr lang="cs-CZ" sz="3200" i="0" dirty="0" smtClean="0">
                <a:solidFill>
                  <a:srgbClr val="000000"/>
                </a:solidFill>
              </a:rPr>
              <a:t>rozptylkou </a:t>
            </a:r>
            <a:r>
              <a:rPr lang="cs-CZ" sz="3200" i="0" dirty="0" smtClean="0">
                <a:solidFill>
                  <a:srgbClr val="000000"/>
                </a:solidFill>
              </a:rPr>
              <a:t>je obraz </a:t>
            </a:r>
            <a:r>
              <a:rPr lang="cs-CZ" sz="3200" i="0" u="sng" dirty="0" smtClean="0">
                <a:solidFill>
                  <a:srgbClr val="000000"/>
                </a:solidFill>
              </a:rPr>
              <a:t>vždy</a:t>
            </a:r>
            <a:r>
              <a:rPr lang="cs-CZ" sz="3200" i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200" i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i="0" dirty="0" smtClean="0">
                <a:solidFill>
                  <a:srgbClr val="000000"/>
                </a:solidFill>
              </a:rPr>
              <a:t> neskutečný</a:t>
            </a:r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i="0" dirty="0" smtClean="0">
                <a:solidFill>
                  <a:srgbClr val="000000"/>
                </a:solidFill>
              </a:rPr>
              <a:t> zmenšený</a:t>
            </a:r>
          </a:p>
          <a:p>
            <a:pPr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i="0" dirty="0" smtClean="0">
                <a:solidFill>
                  <a:srgbClr val="000000"/>
                </a:solidFill>
              </a:rPr>
              <a:t> přímý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23528" y="1268760"/>
            <a:ext cx="7488832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b="1" dirty="0" smtClean="0">
                <a:solidFill>
                  <a:schemeClr val="tx1"/>
                </a:solidFill>
              </a:rPr>
              <a:t>f = 4 cm, a = 5 cm, výška 3 </a:t>
            </a:r>
            <a:r>
              <a:rPr lang="cs-CZ" b="1" dirty="0" smtClean="0">
                <a:solidFill>
                  <a:schemeClr val="tx1"/>
                </a:solidFill>
              </a:rPr>
              <a:t>cm</a:t>
            </a:r>
          </a:p>
          <a:p>
            <a:pPr marL="457200" indent="-457200"/>
            <a:endParaRPr lang="cs-CZ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b="1" dirty="0" smtClean="0">
                <a:solidFill>
                  <a:schemeClr val="tx1"/>
                </a:solidFill>
              </a:rPr>
              <a:t>f = 5 cm, a = 3 cm, výška 4 cm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  <p:bldP spid="59415" grpId="0" animBg="1"/>
      <p:bldP spid="32" grpId="0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194</Words>
  <Application>Microsoft Office PowerPoint</Application>
  <PresentationFormat>Předvádění na obrazovce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126</cp:revision>
  <dcterms:modified xsi:type="dcterms:W3CDTF">2012-02-14T11:45:06Z</dcterms:modified>
</cp:coreProperties>
</file>